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56" r:id="rId3"/>
    <p:sldId id="257"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E7ED70-BDC0-4D48-BD89-AA41B026F370}" type="datetimeFigureOut">
              <a:rPr lang="fr-FR" smtClean="0"/>
              <a:t>19/10/2023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53D01D-A3E1-40EC-8F0A-F7A164DB2D90}" type="slidenum">
              <a:rPr lang="fr-FR" smtClean="0"/>
              <a:t>‹N°›</a:t>
            </a:fld>
            <a:endParaRPr lang="fr-FR"/>
          </a:p>
        </p:txBody>
      </p:sp>
    </p:spTree>
    <p:extLst>
      <p:ext uri="{BB962C8B-B14F-4D97-AF65-F5344CB8AC3E}">
        <p14:creationId xmlns:p14="http://schemas.microsoft.com/office/powerpoint/2010/main" val="2751187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1</a:t>
            </a:fld>
            <a:endParaRPr lang="fr-FR"/>
          </a:p>
        </p:txBody>
      </p:sp>
    </p:spTree>
    <p:extLst>
      <p:ext uri="{BB962C8B-B14F-4D97-AF65-F5344CB8AC3E}">
        <p14:creationId xmlns:p14="http://schemas.microsoft.com/office/powerpoint/2010/main" val="3913414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2</a:t>
            </a:fld>
            <a:endParaRPr lang="fr-FR"/>
          </a:p>
        </p:txBody>
      </p:sp>
    </p:spTree>
    <p:extLst>
      <p:ext uri="{BB962C8B-B14F-4D97-AF65-F5344CB8AC3E}">
        <p14:creationId xmlns:p14="http://schemas.microsoft.com/office/powerpoint/2010/main" val="2239486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Outre les arguments habituels</a:t>
            </a:r>
            <a:r>
              <a:rPr lang="fr-FR" baseline="0" dirty="0"/>
              <a:t> : meilleure insertion pro par l’entreprise et faciliter la réussite des élèves voulant poursuivre leurs études,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kern="150" dirty="0">
                <a:latin typeface="Calibri" panose="020F0502020204030204" pitchFamily="34" charset="0"/>
                <a:ea typeface="Arial Unicode MS" panose="020B0604020202020204" pitchFamily="34" charset="-128"/>
              </a:rPr>
              <a:t>Argument du MEN :les PLP certifient les candidats libres en avril/mai (ils estiment 1,5 semaine</a:t>
            </a:r>
            <a:r>
              <a:rPr lang="fr-FR" strike="sngStrike" kern="150" dirty="0">
                <a:solidFill>
                  <a:srgbClr val="00B050"/>
                </a:solidFill>
                <a:latin typeface="Calibri" panose="020F0502020204030204" pitchFamily="34" charset="0"/>
                <a:ea typeface="Arial Unicode MS" panose="020B0604020202020204" pitchFamily="34" charset="-128"/>
              </a:rPr>
              <a:t>s</a:t>
            </a:r>
            <a:r>
              <a:rPr lang="fr-FR" kern="150" dirty="0">
                <a:latin typeface="Calibri" panose="020F0502020204030204" pitchFamily="34" charset="0"/>
                <a:ea typeface="Arial Unicode MS" panose="020B0604020202020204" pitchFamily="34" charset="-128"/>
              </a:rPr>
              <a:t> perdu</a:t>
            </a:r>
            <a:r>
              <a:rPr lang="fr-FR" kern="150" dirty="0">
                <a:solidFill>
                  <a:srgbClr val="00B050"/>
                </a:solidFill>
                <a:latin typeface="Calibri" panose="020F0502020204030204" pitchFamily="34" charset="0"/>
                <a:ea typeface="Arial Unicode MS" panose="020B0604020202020204" pitchFamily="34" charset="-128"/>
              </a:rPr>
              <a:t>e</a:t>
            </a:r>
            <a:r>
              <a:rPr lang="fr-FR" kern="150" dirty="0">
                <a:latin typeface="Calibri" panose="020F0502020204030204" pitchFamily="34" charset="0"/>
                <a:ea typeface="Arial Unicode MS" panose="020B0604020202020204" pitchFamily="34" charset="-128"/>
              </a:rPr>
              <a:t> par les élèves faute de PLP partis certifier les 109 000 candidats libres en 2022),</a:t>
            </a:r>
            <a:endParaRPr lang="fr-FR" kern="150" dirty="0">
              <a:effectLst/>
              <a:latin typeface="Calibri" panose="020F0502020204030204" pitchFamily="34" charset="0"/>
              <a:ea typeface="Arial Unicode MS" panose="020B0604020202020204" pitchFamily="34" charset="-128"/>
            </a:endParaRPr>
          </a:p>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3</a:t>
            </a:fld>
            <a:endParaRPr lang="fr-FR"/>
          </a:p>
        </p:txBody>
      </p:sp>
    </p:spTree>
    <p:extLst>
      <p:ext uri="{BB962C8B-B14F-4D97-AF65-F5344CB8AC3E}">
        <p14:creationId xmlns:p14="http://schemas.microsoft.com/office/powerpoint/2010/main" val="2399909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D6F17EC-19E0-4D7A-9C4B-A3184DCBAB9B}" type="datetimeFigureOut">
              <a:rPr lang="fr-FR" smtClean="0"/>
              <a:t>19/10/2023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2784365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D6F17EC-19E0-4D7A-9C4B-A3184DCBAB9B}" type="datetimeFigureOut">
              <a:rPr lang="fr-FR" smtClean="0"/>
              <a:t>19/10/2023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502421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D6F17EC-19E0-4D7A-9C4B-A3184DCBAB9B}" type="datetimeFigureOut">
              <a:rPr lang="fr-FR" smtClean="0"/>
              <a:t>19/10/2023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888760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D6F17EC-19E0-4D7A-9C4B-A3184DCBAB9B}" type="datetimeFigureOut">
              <a:rPr lang="fr-FR" smtClean="0"/>
              <a:t>19/10/2023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013734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D6F17EC-19E0-4D7A-9C4B-A3184DCBAB9B}" type="datetimeFigureOut">
              <a:rPr lang="fr-FR" smtClean="0"/>
              <a:t>19/10/2023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50917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D6F17EC-19E0-4D7A-9C4B-A3184DCBAB9B}" type="datetimeFigureOut">
              <a:rPr lang="fr-FR" smtClean="0"/>
              <a:t>19/10/2023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542029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D6F17EC-19E0-4D7A-9C4B-A3184DCBAB9B}" type="datetimeFigureOut">
              <a:rPr lang="fr-FR" smtClean="0"/>
              <a:t>19/10/2023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2773162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D6F17EC-19E0-4D7A-9C4B-A3184DCBAB9B}" type="datetimeFigureOut">
              <a:rPr lang="fr-FR" smtClean="0"/>
              <a:t>19/10/2023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45140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6F17EC-19E0-4D7A-9C4B-A3184DCBAB9B}" type="datetimeFigureOut">
              <a:rPr lang="fr-FR" smtClean="0"/>
              <a:t>19/10/2023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697491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D6F17EC-19E0-4D7A-9C4B-A3184DCBAB9B}" type="datetimeFigureOut">
              <a:rPr lang="fr-FR" smtClean="0"/>
              <a:t>19/10/2023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57747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D6F17EC-19E0-4D7A-9C4B-A3184DCBAB9B}" type="datetimeFigureOut">
              <a:rPr lang="fr-FR" smtClean="0"/>
              <a:t>19/10/2023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2147912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6F17EC-19E0-4D7A-9C4B-A3184DCBAB9B}" type="datetimeFigureOut">
              <a:rPr lang="fr-FR" smtClean="0"/>
              <a:t>19/10/2023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81739-2A1A-4418-A4E8-FEA5CA006973}" type="slidenum">
              <a:rPr lang="fr-FR" smtClean="0"/>
              <a:t>‹N°›</a:t>
            </a:fld>
            <a:endParaRPr lang="fr-FR"/>
          </a:p>
        </p:txBody>
      </p:sp>
    </p:spTree>
    <p:extLst>
      <p:ext uri="{BB962C8B-B14F-4D97-AF65-F5344CB8AC3E}">
        <p14:creationId xmlns:p14="http://schemas.microsoft.com/office/powerpoint/2010/main" val="3011980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id="{1B7DAA18-0519-1618-B23C-8D8948972F72}"/>
              </a:ext>
            </a:extLst>
          </p:cNvPr>
          <p:cNvSpPr/>
          <p:nvPr/>
        </p:nvSpPr>
        <p:spPr>
          <a:xfrm>
            <a:off x="4" y="3848669"/>
            <a:ext cx="12191996" cy="3009332"/>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5" name="Rectangle 4">
            <a:extLst>
              <a:ext uri="{FF2B5EF4-FFF2-40B4-BE49-F238E27FC236}">
                <a16:creationId xmlns:a16="http://schemas.microsoft.com/office/drawing/2014/main" id="{DF276C74-0B4E-94EF-3867-AC33F1B526B9}"/>
              </a:ext>
            </a:extLst>
          </p:cNvPr>
          <p:cNvSpPr/>
          <p:nvPr/>
        </p:nvSpPr>
        <p:spPr>
          <a:xfrm>
            <a:off x="3796270" y="99189"/>
            <a:ext cx="4599464" cy="400110"/>
          </a:xfrm>
          <a:prstGeom prst="rect">
            <a:avLst/>
          </a:prstGeom>
        </p:spPr>
        <p:txBody>
          <a:bodyPr wrap="none">
            <a:spAutoFit/>
          </a:bodyPr>
          <a:lstStyle/>
          <a:p>
            <a:r>
              <a:rPr lang="fr-FR" sz="2000" b="1" dirty="0"/>
              <a:t>LA RÉFORME STRUCTURELLE DU BAC PRO</a:t>
            </a:r>
          </a:p>
        </p:txBody>
      </p:sp>
      <p:sp>
        <p:nvSpPr>
          <p:cNvPr id="9" name="Rectangle 8">
            <a:extLst>
              <a:ext uri="{FF2B5EF4-FFF2-40B4-BE49-F238E27FC236}">
                <a16:creationId xmlns:a16="http://schemas.microsoft.com/office/drawing/2014/main" id="{DF276C74-0B4E-94EF-3867-AC33F1B526B9}"/>
              </a:ext>
            </a:extLst>
          </p:cNvPr>
          <p:cNvSpPr/>
          <p:nvPr/>
        </p:nvSpPr>
        <p:spPr>
          <a:xfrm>
            <a:off x="1639923" y="1459583"/>
            <a:ext cx="4798621" cy="400110"/>
          </a:xfrm>
          <a:prstGeom prst="rect">
            <a:avLst/>
          </a:prstGeom>
        </p:spPr>
        <p:txBody>
          <a:bodyPr wrap="none">
            <a:spAutoFit/>
          </a:bodyPr>
          <a:lstStyle/>
          <a:p>
            <a:pPr marL="342900" indent="-342900">
              <a:buFont typeface="Arial" panose="020B0604020202020204" pitchFamily="34" charset="0"/>
              <a:buChar char="•"/>
            </a:pPr>
            <a:r>
              <a:rPr lang="fr-FR" sz="2000" b="1" dirty="0"/>
              <a:t>MISE EN PLACE DE GROUPES DE NIVEAU</a:t>
            </a:r>
          </a:p>
        </p:txBody>
      </p:sp>
      <p:sp>
        <p:nvSpPr>
          <p:cNvPr id="13" name="Rectangle 12"/>
          <p:cNvSpPr/>
          <p:nvPr/>
        </p:nvSpPr>
        <p:spPr>
          <a:xfrm>
            <a:off x="1530741" y="2193829"/>
            <a:ext cx="7599611" cy="400110"/>
          </a:xfrm>
          <a:prstGeom prst="rect">
            <a:avLst/>
          </a:prstGeom>
        </p:spPr>
        <p:txBody>
          <a:bodyPr wrap="square">
            <a:spAutoFit/>
          </a:bodyPr>
          <a:lstStyle/>
          <a:p>
            <a:pPr marL="342900" indent="-342900" algn="ctr">
              <a:buFont typeface="Arial" panose="020B0604020202020204" pitchFamily="34" charset="0"/>
              <a:buChar char="•"/>
            </a:pPr>
            <a:r>
              <a:rPr lang="fr-FR" sz="2000" b="1" dirty="0">
                <a:ea typeface="Arial Unicode MS" panose="020B0604020202020204" pitchFamily="34" charset="-128"/>
              </a:rPr>
              <a:t>LA DÉSORGANISATION DE L’ANNÉE DE TERMINALE RENTRÉE 2024</a:t>
            </a:r>
          </a:p>
        </p:txBody>
      </p:sp>
      <p:sp>
        <p:nvSpPr>
          <p:cNvPr id="14" name="Rectangle 13"/>
          <p:cNvSpPr/>
          <p:nvPr/>
        </p:nvSpPr>
        <p:spPr>
          <a:xfrm>
            <a:off x="923287" y="4693432"/>
            <a:ext cx="10664146" cy="1938992"/>
          </a:xfrm>
          <a:prstGeom prst="rect">
            <a:avLst/>
          </a:prstGeom>
        </p:spPr>
        <p:txBody>
          <a:bodyPr wrap="square">
            <a:spAutoFit/>
          </a:bodyPr>
          <a:lstStyle/>
          <a:p>
            <a:r>
              <a:rPr lang="fr-FR" sz="2000" b="1" dirty="0">
                <a:ea typeface="Arial Unicode MS" panose="020B0604020202020204" pitchFamily="34" charset="-128"/>
              </a:rPr>
              <a:t>CE PROJET DE RÉFORME EST UNE FOIS DE PLUS TOTALEMENT HORS-SOL ! IL NE TIENT PAS COMPTE DU FONCTIONNEMENT ET L’ORGANISATION DE NOS LP. IL NE TIENT PAS COMPTE DE NOS ÉLÈVES ET DE LEURS RYTHMES D’APPRENTISSAGE. CE N’EST PAS DE PLUS D’ENTREPRISE DONT NOS ÉLÈVES ONT BESOIN MAIS DE PLUS ET DE MIEUX D’ÉCOLE. AVEC  LES FAMILLES DE MÉTIERS LE BAC PRO A ÉTÉ DÉSPÉCIALISÉ ET RÉDUIT À DEUX ANS ET DEMI, AVEC CE PROJET DE RÉFORME FORCE EST DE CONSTATER QU’IL VA PASSER À DEUX ANS!</a:t>
            </a:r>
          </a:p>
        </p:txBody>
      </p:sp>
    </p:spTree>
    <p:extLst>
      <p:ext uri="{BB962C8B-B14F-4D97-AF65-F5344CB8AC3E}">
        <p14:creationId xmlns:p14="http://schemas.microsoft.com/office/powerpoint/2010/main" val="273561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id="{1B7DAA18-0519-1618-B23C-8D8948972F72}"/>
              </a:ext>
            </a:extLst>
          </p:cNvPr>
          <p:cNvSpPr/>
          <p:nvPr/>
        </p:nvSpPr>
        <p:spPr>
          <a:xfrm>
            <a:off x="4" y="5088691"/>
            <a:ext cx="12191996" cy="1769310"/>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8" name="Rectangle 7"/>
          <p:cNvSpPr/>
          <p:nvPr/>
        </p:nvSpPr>
        <p:spPr>
          <a:xfrm rot="21423514">
            <a:off x="3217955" y="5345629"/>
            <a:ext cx="10044945" cy="1200329"/>
          </a:xfrm>
          <a:prstGeom prst="rect">
            <a:avLst/>
          </a:prstGeom>
        </p:spPr>
        <p:txBody>
          <a:bodyPr wrap="square">
            <a:spAutoFit/>
          </a:bodyPr>
          <a:lstStyle/>
          <a:p>
            <a:r>
              <a:rPr lang="fr-FR" b="1" dirty="0">
                <a:solidFill>
                  <a:schemeClr val="bg1"/>
                </a:solidFill>
              </a:rPr>
              <a:t>PERTE D’UNE HEURE EN EP </a:t>
            </a:r>
          </a:p>
          <a:p>
            <a:r>
              <a:rPr lang="fr-FR" b="1" dirty="0">
                <a:solidFill>
                  <a:schemeClr val="bg1"/>
                </a:solidFill>
              </a:rPr>
              <a:t>NE COMPENSE PAS LES HEURES DISICPLINAIRES PERDUES AVEC LA TVP</a:t>
            </a:r>
          </a:p>
          <a:p>
            <a:r>
              <a:rPr lang="fr-FR" b="1" dirty="0">
                <a:solidFill>
                  <a:schemeClr val="bg1"/>
                </a:solidFill>
              </a:rPr>
              <a:t>ATTEINTE À LA LIBERTÉ PÉDAGOGIQUE</a:t>
            </a:r>
          </a:p>
          <a:p>
            <a:r>
              <a:rPr lang="fr-FR" b="1" dirty="0">
                <a:solidFill>
                  <a:schemeClr val="bg1"/>
                </a:solidFill>
              </a:rPr>
              <a:t>PLUS LIÉ AU PACTE. </a:t>
            </a:r>
            <a:endParaRPr lang="fr-FR" b="1" dirty="0">
              <a:solidFill>
                <a:srgbClr val="FFFF00"/>
              </a:solidFill>
            </a:endParaRPr>
          </a:p>
        </p:txBody>
      </p:sp>
      <p:sp>
        <p:nvSpPr>
          <p:cNvPr id="5" name="Rectangle 4">
            <a:extLst>
              <a:ext uri="{FF2B5EF4-FFF2-40B4-BE49-F238E27FC236}">
                <a16:creationId xmlns:a16="http://schemas.microsoft.com/office/drawing/2014/main" id="{DF276C74-0B4E-94EF-3867-AC33F1B526B9}"/>
              </a:ext>
            </a:extLst>
          </p:cNvPr>
          <p:cNvSpPr/>
          <p:nvPr/>
        </p:nvSpPr>
        <p:spPr>
          <a:xfrm>
            <a:off x="3796270" y="99189"/>
            <a:ext cx="4452373" cy="400110"/>
          </a:xfrm>
          <a:prstGeom prst="rect">
            <a:avLst/>
          </a:prstGeom>
        </p:spPr>
        <p:txBody>
          <a:bodyPr wrap="none">
            <a:spAutoFit/>
          </a:bodyPr>
          <a:lstStyle/>
          <a:p>
            <a:r>
              <a:rPr lang="fr-FR" sz="2000" b="1" dirty="0"/>
              <a:t>MISE EN PLACE DE GROUPES DE NIVEAU</a:t>
            </a:r>
          </a:p>
        </p:txBody>
      </p:sp>
      <p:sp>
        <p:nvSpPr>
          <p:cNvPr id="7" name="Rectangle 6"/>
          <p:cNvSpPr/>
          <p:nvPr/>
        </p:nvSpPr>
        <p:spPr>
          <a:xfrm>
            <a:off x="1232841" y="753630"/>
            <a:ext cx="9255815" cy="1569660"/>
          </a:xfrm>
          <a:prstGeom prst="rect">
            <a:avLst/>
          </a:prstGeom>
        </p:spPr>
        <p:txBody>
          <a:bodyPr wrap="square">
            <a:spAutoFit/>
          </a:bodyPr>
          <a:lstStyle/>
          <a:p>
            <a:pPr algn="ctr"/>
            <a:r>
              <a:rPr lang="fr-FR" sz="1600" b="1" dirty="0">
                <a:ea typeface="Arial Unicode MS" panose="020B0604020202020204" pitchFamily="34" charset="-128"/>
              </a:rPr>
              <a:t>EN SECONDE ET PREMIÈRE  </a:t>
            </a:r>
          </a:p>
          <a:p>
            <a:r>
              <a:rPr lang="fr-FR" sz="1600" dirty="0">
                <a:ea typeface="Arial Unicode MS" panose="020B0604020202020204" pitchFamily="34" charset="-128"/>
              </a:rPr>
              <a:t>Généralisation de la mesure 2 :  </a:t>
            </a:r>
            <a:r>
              <a:rPr lang="fr-FR" sz="1600" dirty="0"/>
              <a:t>Permettre des enseignements aux savoirs fondamentaux (Français et Maths) en 2</a:t>
            </a:r>
            <a:r>
              <a:rPr lang="fr-FR" sz="1600" baseline="30000" dirty="0"/>
              <a:t>nd</a:t>
            </a:r>
            <a:r>
              <a:rPr lang="fr-FR" sz="1600" dirty="0"/>
              <a:t> Bac Pro en groupes réduits.</a:t>
            </a:r>
            <a:r>
              <a:rPr lang="fr-FR" sz="1600" dirty="0">
                <a:ea typeface="Arial Unicode MS" panose="020B0604020202020204" pitchFamily="34" charset="-128"/>
              </a:rPr>
              <a:t> </a:t>
            </a:r>
          </a:p>
          <a:p>
            <a:r>
              <a:rPr lang="fr-FR" sz="1600" dirty="0"/>
              <a:t>Pas d’heures supplémentaires pour les élèves!</a:t>
            </a:r>
          </a:p>
          <a:p>
            <a:r>
              <a:rPr lang="fr-FR" sz="1600" dirty="0"/>
              <a:t>Il ne s’agit pas de dédoublement. </a:t>
            </a:r>
          </a:p>
          <a:p>
            <a:endParaRPr lang="fr-FR" sz="1600" b="1" dirty="0">
              <a:ea typeface="Arial Unicode MS" panose="020B0604020202020204" pitchFamily="34" charset="-128"/>
            </a:endParaRPr>
          </a:p>
        </p:txBody>
      </p:sp>
      <p:sp>
        <p:nvSpPr>
          <p:cNvPr id="10" name="Rectangle 9"/>
          <p:cNvSpPr/>
          <p:nvPr/>
        </p:nvSpPr>
        <p:spPr>
          <a:xfrm>
            <a:off x="187590" y="2725200"/>
            <a:ext cx="5908412" cy="1569660"/>
          </a:xfrm>
          <a:prstGeom prst="rect">
            <a:avLst/>
          </a:prstGeom>
        </p:spPr>
        <p:txBody>
          <a:bodyPr wrap="none">
            <a:spAutoFit/>
          </a:bodyPr>
          <a:lstStyle/>
          <a:p>
            <a:pPr algn="ctr"/>
            <a:r>
              <a:rPr lang="fr-FR" sz="1600" b="1" dirty="0">
                <a:ea typeface="Arial Unicode MS" panose="020B0604020202020204" pitchFamily="34" charset="-128"/>
              </a:rPr>
              <a:t>SUPPRESSION DE LA CO-INTERVENTION EN 2</a:t>
            </a:r>
            <a:r>
              <a:rPr lang="fr-FR" sz="1600" b="1" baseline="30000" dirty="0">
                <a:ea typeface="Arial Unicode MS" panose="020B0604020202020204" pitchFamily="34" charset="-128"/>
              </a:rPr>
              <a:t>NDE</a:t>
            </a:r>
            <a:r>
              <a:rPr lang="fr-FR" sz="1600" b="1" dirty="0">
                <a:ea typeface="Arial Unicode MS" panose="020B0604020202020204" pitchFamily="34" charset="-128"/>
              </a:rPr>
              <a:t> ET 1</a:t>
            </a:r>
            <a:r>
              <a:rPr lang="fr-FR" sz="1600" b="1" baseline="30000" dirty="0">
                <a:ea typeface="Arial Unicode MS" panose="020B0604020202020204" pitchFamily="34" charset="-128"/>
              </a:rPr>
              <a:t>ÈRE</a:t>
            </a:r>
          </a:p>
          <a:p>
            <a:r>
              <a:rPr lang="fr-FR" sz="1600" dirty="0"/>
              <a:t>1h élève en EP et 1h prof en Français et Maths</a:t>
            </a:r>
          </a:p>
          <a:p>
            <a:r>
              <a:rPr lang="fr-FR" sz="1600" dirty="0"/>
              <a:t>CO-INTERVENTION : La dotation horaire professeur est égale au </a:t>
            </a:r>
          </a:p>
          <a:p>
            <a:r>
              <a:rPr lang="fr-FR" sz="1600" dirty="0"/>
              <a:t>double du volume horaire élève:</a:t>
            </a:r>
          </a:p>
          <a:p>
            <a:r>
              <a:rPr lang="fr-FR" sz="1600" dirty="0"/>
              <a:t>En seconde 60h EP/30 Français/30 Maths.</a:t>
            </a:r>
          </a:p>
          <a:p>
            <a:r>
              <a:rPr lang="fr-FR" sz="1600" dirty="0"/>
              <a:t>En première 42h EP/28h Français/14h Maths.</a:t>
            </a:r>
          </a:p>
        </p:txBody>
      </p:sp>
      <p:sp>
        <p:nvSpPr>
          <p:cNvPr id="12" name="Rectangle 11"/>
          <p:cNvSpPr/>
          <p:nvPr/>
        </p:nvSpPr>
        <p:spPr>
          <a:xfrm>
            <a:off x="6022456" y="2725199"/>
            <a:ext cx="5946552" cy="1815882"/>
          </a:xfrm>
          <a:prstGeom prst="rect">
            <a:avLst/>
          </a:prstGeom>
        </p:spPr>
        <p:txBody>
          <a:bodyPr wrap="square">
            <a:spAutoFit/>
          </a:bodyPr>
          <a:lstStyle/>
          <a:p>
            <a:pPr algn="ctr"/>
            <a:r>
              <a:rPr lang="fr-FR" sz="1600" b="1" dirty="0"/>
              <a:t>PAS DE DÉDOUBLEMENT </a:t>
            </a:r>
          </a:p>
          <a:p>
            <a:r>
              <a:rPr lang="fr-FR" sz="1600" dirty="0"/>
              <a:t>Résultats des tests de positionnement</a:t>
            </a:r>
          </a:p>
          <a:p>
            <a:r>
              <a:rPr lang="fr-FR" sz="1600" dirty="0"/>
              <a:t>Les profs seraient formé.es au diagnostic et à la remédiation.</a:t>
            </a:r>
          </a:p>
          <a:p>
            <a:r>
              <a:rPr lang="fr-FR" sz="1600" dirty="0"/>
              <a:t>« Transformation des modalités d’enseignement » : </a:t>
            </a:r>
          </a:p>
          <a:p>
            <a:r>
              <a:rPr lang="fr-FR" sz="1600" dirty="0"/>
              <a:t>différenciation pédagogique pour constituer des groupes de niveaux</a:t>
            </a:r>
          </a:p>
          <a:p>
            <a:r>
              <a:rPr lang="fr-FR" sz="1600" dirty="0"/>
              <a:t>Mise en place de groupes de niveau</a:t>
            </a:r>
          </a:p>
          <a:p>
            <a:endParaRPr lang="fr-FR" sz="1600" dirty="0"/>
          </a:p>
        </p:txBody>
      </p:sp>
    </p:spTree>
    <p:extLst>
      <p:ext uri="{BB962C8B-B14F-4D97-AF65-F5344CB8AC3E}">
        <p14:creationId xmlns:p14="http://schemas.microsoft.com/office/powerpoint/2010/main" val="311298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10"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a:extLst>
              <a:ext uri="{FF2B5EF4-FFF2-40B4-BE49-F238E27FC236}">
                <a16:creationId xmlns:a16="http://schemas.microsoft.com/office/drawing/2014/main" id="{E6EEAE34-F0C2-1347-53B6-CAB4751345DA}"/>
              </a:ext>
            </a:extLst>
          </p:cNvPr>
          <p:cNvSpPr/>
          <p:nvPr/>
        </p:nvSpPr>
        <p:spPr>
          <a:xfrm>
            <a:off x="4" y="5194685"/>
            <a:ext cx="12191996" cy="1663315"/>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9" name="Rectangle 8"/>
          <p:cNvSpPr/>
          <p:nvPr/>
        </p:nvSpPr>
        <p:spPr>
          <a:xfrm>
            <a:off x="805218" y="5524651"/>
            <a:ext cx="11109278" cy="1200329"/>
          </a:xfrm>
          <a:prstGeom prst="rect">
            <a:avLst/>
          </a:prstGeom>
        </p:spPr>
        <p:txBody>
          <a:bodyPr wrap="square">
            <a:spAutoFit/>
          </a:bodyPr>
          <a:lstStyle/>
          <a:p>
            <a:r>
              <a:rPr lang="fr-FR" b="1" dirty="0">
                <a:solidFill>
                  <a:schemeClr val="bg1"/>
                </a:solidFill>
              </a:rPr>
              <a:t>EXPLOSION DU GROUPE CLASSE EN TERMINALE. ARRÊT DES COURS EN MARS. RISQUE D’ANNUALISATION.  </a:t>
            </a:r>
          </a:p>
          <a:p>
            <a:r>
              <a:rPr lang="fr-FR" b="1" dirty="0">
                <a:solidFill>
                  <a:schemeClr val="bg1"/>
                </a:solidFill>
              </a:rPr>
              <a:t>CALENDRIER IDENTIQUES POUR TOUS LES LP : DIFFICULTÉS POUR TROUVER DES LIEUX DE PFMP ET DANGEROSITÉ</a:t>
            </a:r>
          </a:p>
          <a:p>
            <a:r>
              <a:rPr lang="fr-FR" b="1" dirty="0">
                <a:solidFill>
                  <a:schemeClr val="bg1"/>
                </a:solidFill>
              </a:rPr>
              <a:t>IMPROBABLE RETOUR DES « POURSUITES D’ÉTUDES » EN JUIN (MODÈLE DU BAC GÉNÉRAL)</a:t>
            </a:r>
          </a:p>
          <a:p>
            <a:r>
              <a:rPr lang="fr-FR" b="1" dirty="0">
                <a:solidFill>
                  <a:schemeClr val="bg1"/>
                </a:solidFill>
              </a:rPr>
              <a:t>SESSION 2026 : LIVRETS DE COMPÉTENCES ÉVOQUÉS POUR LE PRO VIA UNE DIMINUTION DES CCF</a:t>
            </a:r>
          </a:p>
        </p:txBody>
      </p:sp>
      <p:sp>
        <p:nvSpPr>
          <p:cNvPr id="12" name="Rectangle 11"/>
          <p:cNvSpPr/>
          <p:nvPr/>
        </p:nvSpPr>
        <p:spPr>
          <a:xfrm>
            <a:off x="2274217" y="186466"/>
            <a:ext cx="7516897" cy="400110"/>
          </a:xfrm>
          <a:prstGeom prst="rect">
            <a:avLst/>
          </a:prstGeom>
        </p:spPr>
        <p:txBody>
          <a:bodyPr wrap="square">
            <a:spAutoFit/>
          </a:bodyPr>
          <a:lstStyle/>
          <a:p>
            <a:pPr algn="ctr"/>
            <a:r>
              <a:rPr lang="fr-FR" sz="2000" b="1" dirty="0">
                <a:ea typeface="Arial Unicode MS" panose="020B0604020202020204" pitchFamily="34" charset="-128"/>
              </a:rPr>
              <a:t>LA DÉSORGANISATION DE L’ANNÉE DE TERMINALE RENTRÉE 2024</a:t>
            </a:r>
          </a:p>
        </p:txBody>
      </p:sp>
      <p:sp>
        <p:nvSpPr>
          <p:cNvPr id="13" name="Rectangle 12"/>
          <p:cNvSpPr/>
          <p:nvPr/>
        </p:nvSpPr>
        <p:spPr>
          <a:xfrm>
            <a:off x="1073550" y="751559"/>
            <a:ext cx="9391109" cy="2554545"/>
          </a:xfrm>
          <a:prstGeom prst="rect">
            <a:avLst/>
          </a:prstGeom>
        </p:spPr>
        <p:txBody>
          <a:bodyPr wrap="square">
            <a:spAutoFit/>
          </a:bodyPr>
          <a:lstStyle/>
          <a:p>
            <a:pPr algn="ctr"/>
            <a:r>
              <a:rPr lang="fr-FR" sz="1600" b="1" dirty="0">
                <a:ea typeface="Arial Unicode MS" panose="020B0604020202020204" pitchFamily="34" charset="-128"/>
              </a:rPr>
              <a:t>UN CALENDRIER DÉMENTIEL (</a:t>
            </a:r>
            <a:r>
              <a:rPr lang="fr-FR" sz="1600" dirty="0"/>
              <a:t>22 s de cours + 6 s PFMP + 2s examens + 6 s diversification)</a:t>
            </a:r>
          </a:p>
          <a:p>
            <a:pPr algn="ctr"/>
            <a:endParaRPr lang="fr-FR" sz="1600" dirty="0"/>
          </a:p>
          <a:p>
            <a:pPr marL="285750" lvl="0" indent="-285750">
              <a:buFont typeface="Arial" panose="020B0604020202020204" pitchFamily="34" charset="0"/>
              <a:buChar char="•"/>
            </a:pPr>
            <a:r>
              <a:rPr lang="fr-FR" sz="1600" b="1" dirty="0"/>
              <a:t>Septembre à mars</a:t>
            </a:r>
            <a:r>
              <a:rPr lang="fr-FR" sz="1600" dirty="0"/>
              <a:t> : 22 semaines de cours, passage des CCF en EG  (maths/</a:t>
            </a:r>
            <a:r>
              <a:rPr lang="fr-FR" sz="1600" dirty="0" err="1"/>
              <a:t>sc</a:t>
            </a:r>
            <a:r>
              <a:rPr lang="fr-FR" sz="1600" dirty="0"/>
              <a:t>, LV1, Arts appliqués, EPS, LV2);</a:t>
            </a:r>
          </a:p>
          <a:p>
            <a:pPr marL="285750" lvl="0" indent="-285750">
              <a:buFont typeface="Arial" panose="020B0604020202020204" pitchFamily="34" charset="0"/>
              <a:buChar char="•"/>
            </a:pPr>
            <a:r>
              <a:rPr lang="fr-FR" sz="1600" b="1" dirty="0"/>
              <a:t>2 jours en mars </a:t>
            </a:r>
            <a:r>
              <a:rPr lang="fr-FR" sz="1600" dirty="0"/>
              <a:t>: épreuves ponctuelles EG (Fr, HG EMC, </a:t>
            </a:r>
            <a:r>
              <a:rPr lang="fr-FR" sz="1600" dirty="0" err="1"/>
              <a:t>EcoD</a:t>
            </a:r>
            <a:r>
              <a:rPr lang="fr-FR" sz="1600" dirty="0"/>
              <a:t>/</a:t>
            </a:r>
            <a:r>
              <a:rPr lang="fr-FR" sz="1600" dirty="0" err="1"/>
              <a:t>EcoG</a:t>
            </a:r>
            <a:r>
              <a:rPr lang="fr-FR" sz="1600" dirty="0"/>
              <a:t>) ;</a:t>
            </a:r>
          </a:p>
          <a:p>
            <a:pPr marL="285750" lvl="0" indent="-285750">
              <a:buFont typeface="Arial" panose="020B0604020202020204" pitchFamily="34" charset="0"/>
              <a:buChar char="•"/>
            </a:pPr>
            <a:r>
              <a:rPr lang="fr-FR" sz="1600" b="1" dirty="0"/>
              <a:t>De mars à mai </a:t>
            </a:r>
            <a:r>
              <a:rPr lang="fr-FR" sz="1600" dirty="0"/>
              <a:t>: 6 semaines de PFMP pour tous les élèves</a:t>
            </a:r>
          </a:p>
          <a:p>
            <a:pPr marL="285750" lvl="0" indent="-285750">
              <a:buFont typeface="Arial" panose="020B0604020202020204" pitchFamily="34" charset="0"/>
              <a:buChar char="•"/>
            </a:pPr>
            <a:r>
              <a:rPr lang="fr-FR" sz="1600" b="1" dirty="0"/>
              <a:t>2 semaines mai </a:t>
            </a:r>
            <a:r>
              <a:rPr lang="fr-FR" sz="1600" dirty="0"/>
              <a:t>:  épreuves ponctuelles professionnelles, dernier CCF pro ;</a:t>
            </a:r>
          </a:p>
          <a:p>
            <a:pPr marL="285750" lvl="0" indent="-285750">
              <a:buFont typeface="Arial" panose="020B0604020202020204" pitchFamily="34" charset="0"/>
              <a:buChar char="•"/>
            </a:pPr>
            <a:r>
              <a:rPr lang="fr-FR" sz="1600" b="1" dirty="0"/>
              <a:t>Mai-juin </a:t>
            </a:r>
            <a:r>
              <a:rPr lang="fr-FR" sz="1600" dirty="0"/>
              <a:t>: 6 semaines de diversification (PFMP ou « prépa poursuite d'études)</a:t>
            </a:r>
          </a:p>
          <a:p>
            <a:pPr marL="285750" lvl="0" indent="-285750">
              <a:buFont typeface="Arial" panose="020B0604020202020204" pitchFamily="34" charset="0"/>
              <a:buChar char="•"/>
            </a:pPr>
            <a:r>
              <a:rPr lang="fr-FR" sz="1600" b="1" dirty="0"/>
              <a:t>Début juillet</a:t>
            </a:r>
            <a:r>
              <a:rPr lang="fr-FR" sz="1600" dirty="0"/>
              <a:t> : épreuve ponctuelle de PSE (car en PFMP les élèves ont renforcé leurs compétences psycho-sociales et comportementales) et oral de chef-d’œuvre  oral de contrôle pour les candidats concernés.</a:t>
            </a:r>
          </a:p>
          <a:p>
            <a:pPr marL="285750" lvl="0" indent="-285750">
              <a:buFont typeface="Arial" panose="020B0604020202020204" pitchFamily="34" charset="0"/>
              <a:buChar char="•"/>
            </a:pPr>
            <a:r>
              <a:rPr lang="fr-FR" sz="1600" b="1" dirty="0"/>
              <a:t>Première semaine de juillet </a:t>
            </a:r>
            <a:r>
              <a:rPr lang="fr-FR" sz="1600" dirty="0"/>
              <a:t>: oral de contrôle</a:t>
            </a:r>
            <a:endParaRPr lang="fr-FR" sz="1600" b="1" dirty="0">
              <a:ea typeface="Arial Unicode MS" panose="020B0604020202020204" pitchFamily="34" charset="-128"/>
            </a:endParaRPr>
          </a:p>
        </p:txBody>
      </p:sp>
      <p:sp>
        <p:nvSpPr>
          <p:cNvPr id="3" name="Rectangle 2"/>
          <p:cNvSpPr/>
          <p:nvPr/>
        </p:nvSpPr>
        <p:spPr>
          <a:xfrm>
            <a:off x="217125" y="3559271"/>
            <a:ext cx="6179561" cy="830997"/>
          </a:xfrm>
          <a:prstGeom prst="rect">
            <a:avLst/>
          </a:prstGeom>
        </p:spPr>
        <p:txBody>
          <a:bodyPr wrap="square">
            <a:spAutoFit/>
          </a:bodyPr>
          <a:lstStyle/>
          <a:p>
            <a:r>
              <a:rPr lang="fr-FR" sz="1600" b="1" dirty="0">
                <a:latin typeface="Calibri" panose="020F0502020204030204" pitchFamily="34" charset="0"/>
                <a:ea typeface="Arial Unicode MS" panose="020B0604020202020204" pitchFamily="34" charset="-128"/>
              </a:rPr>
              <a:t>« Prépa poursuite d'études»</a:t>
            </a:r>
            <a:r>
              <a:rPr lang="fr-FR" sz="1600" dirty="0">
                <a:latin typeface="Calibri" panose="020F0502020204030204" pitchFamily="34" charset="0"/>
                <a:ea typeface="Arial Unicode MS" panose="020B0604020202020204" pitchFamily="34" charset="-128"/>
              </a:rPr>
              <a:t> : un tiers du temps sur les compétences psycho-sociales et deux-tiers sur la consolidation des savoirs et la méthodologie. </a:t>
            </a:r>
            <a:endParaRPr lang="fr-FR" sz="1600" dirty="0"/>
          </a:p>
        </p:txBody>
      </p:sp>
      <p:sp>
        <p:nvSpPr>
          <p:cNvPr id="16" name="Rectangle 15"/>
          <p:cNvSpPr/>
          <p:nvPr/>
        </p:nvSpPr>
        <p:spPr>
          <a:xfrm>
            <a:off x="6743114" y="3516551"/>
            <a:ext cx="6096000" cy="1643527"/>
          </a:xfrm>
          <a:prstGeom prst="rect">
            <a:avLst/>
          </a:prstGeom>
        </p:spPr>
        <p:txBody>
          <a:bodyPr>
            <a:spAutoFit/>
          </a:bodyPr>
          <a:lstStyle/>
          <a:p>
            <a:pPr algn="ctr">
              <a:lnSpc>
                <a:spcPct val="105000"/>
              </a:lnSpc>
              <a:spcAft>
                <a:spcPts val="0"/>
              </a:spcAft>
            </a:pPr>
            <a:r>
              <a:rPr lang="fr-FR" sz="1600" b="1" kern="150" dirty="0">
                <a:ea typeface="Arial Unicode MS" panose="020B0604020202020204" pitchFamily="34" charset="-128"/>
              </a:rPr>
              <a:t>Grille horaire pour la </a:t>
            </a:r>
            <a:r>
              <a:rPr lang="fr-FR" sz="1600" b="1" kern="150" dirty="0" err="1">
                <a:ea typeface="Arial Unicode MS" panose="020B0604020202020204" pitchFamily="34" charset="-128"/>
              </a:rPr>
              <a:t>term</a:t>
            </a:r>
            <a:r>
              <a:rPr lang="fr-FR" sz="1600" b="1" kern="150" dirty="0">
                <a:ea typeface="Arial Unicode MS" panose="020B0604020202020204" pitchFamily="34" charset="-128"/>
              </a:rPr>
              <a:t> </a:t>
            </a:r>
            <a:endParaRPr lang="fr-FR" sz="1600" kern="150" dirty="0">
              <a:ea typeface="Arial Unicode MS" panose="020B0604020202020204" pitchFamily="34" charset="-128"/>
            </a:endParaRPr>
          </a:p>
          <a:p>
            <a:pPr marL="342900" lvl="0" indent="-342900" algn="just">
              <a:lnSpc>
                <a:spcPct val="105000"/>
              </a:lnSpc>
              <a:spcAft>
                <a:spcPts val="0"/>
              </a:spcAft>
              <a:buFont typeface="Arial" panose="020B0604020202020204" pitchFamily="34" charset="0"/>
              <a:buChar char="–"/>
            </a:pPr>
            <a:r>
              <a:rPr lang="fr-FR" sz="1600" kern="150" dirty="0">
                <a:ea typeface="OpenSymbol"/>
                <a:cs typeface="OpenSymbol"/>
              </a:rPr>
              <a:t>Maintien d’un volume annuel (</a:t>
            </a:r>
            <a:r>
              <a:rPr lang="fr-FR" sz="1600" kern="150" dirty="0">
                <a:ea typeface="Arial Unicode MS" panose="020B0604020202020204" pitchFamily="34" charset="-128"/>
              </a:rPr>
              <a:t>30h hebdomadaire)</a:t>
            </a:r>
            <a:endParaRPr lang="fr-FR" sz="1600" kern="150" dirty="0">
              <a:ea typeface="OpenSymbol"/>
              <a:cs typeface="OpenSymbol"/>
            </a:endParaRPr>
          </a:p>
          <a:p>
            <a:pPr marL="342900" lvl="0" indent="-342900" algn="just">
              <a:lnSpc>
                <a:spcPct val="105000"/>
              </a:lnSpc>
              <a:spcAft>
                <a:spcPts val="0"/>
              </a:spcAft>
              <a:buFont typeface="Arial" panose="020B0604020202020204" pitchFamily="34" charset="0"/>
              <a:buChar char="–"/>
            </a:pPr>
            <a:r>
              <a:rPr lang="fr-FR" sz="1600" kern="150" dirty="0">
                <a:ea typeface="OpenSymbol"/>
                <a:cs typeface="OpenSymbol"/>
              </a:rPr>
              <a:t>objectif d’ajouter 10h30 en Français, 10h30 en Maths </a:t>
            </a:r>
          </a:p>
          <a:p>
            <a:pPr lvl="0" algn="just">
              <a:lnSpc>
                <a:spcPct val="105000"/>
              </a:lnSpc>
              <a:spcAft>
                <a:spcPts val="0"/>
              </a:spcAft>
            </a:pPr>
            <a:r>
              <a:rPr lang="fr-FR" sz="1600" kern="150" dirty="0">
                <a:ea typeface="OpenSymbol"/>
                <a:cs typeface="OpenSymbol"/>
              </a:rPr>
              <a:t>et 5h en HGEMC sur l’année, </a:t>
            </a:r>
          </a:p>
          <a:p>
            <a:pPr marL="342900" lvl="0" indent="-342900" algn="just">
              <a:lnSpc>
                <a:spcPct val="105000"/>
              </a:lnSpc>
              <a:spcAft>
                <a:spcPts val="0"/>
              </a:spcAft>
              <a:buFont typeface="Arial" panose="020B0604020202020204" pitchFamily="34" charset="0"/>
              <a:buChar char="–"/>
            </a:pPr>
            <a:r>
              <a:rPr lang="fr-FR" sz="1600" kern="150" dirty="0">
                <a:ea typeface="OpenSymbol"/>
                <a:cs typeface="OpenSymbol"/>
              </a:rPr>
              <a:t>l’EPS ne doit pas perdre d’heures.  </a:t>
            </a:r>
          </a:p>
          <a:p>
            <a:pPr marL="342900" lvl="0" indent="-342900" algn="just">
              <a:lnSpc>
                <a:spcPct val="105000"/>
              </a:lnSpc>
              <a:spcAft>
                <a:spcPts val="0"/>
              </a:spcAft>
              <a:buFont typeface="Arial" panose="020B0604020202020204" pitchFamily="34" charset="0"/>
              <a:buChar char="–"/>
            </a:pPr>
            <a:r>
              <a:rPr lang="fr-FR" sz="1600" kern="150" dirty="0">
                <a:effectLst/>
                <a:ea typeface="OpenSymbol"/>
                <a:cs typeface="OpenSymbol"/>
              </a:rPr>
              <a:t>Au détriment de quelles disciplines? </a:t>
            </a:r>
          </a:p>
        </p:txBody>
      </p:sp>
      <p:sp>
        <p:nvSpPr>
          <p:cNvPr id="17" name="Rectangle 16"/>
          <p:cNvSpPr/>
          <p:nvPr/>
        </p:nvSpPr>
        <p:spPr>
          <a:xfrm>
            <a:off x="217125" y="4390268"/>
            <a:ext cx="6179561" cy="1323439"/>
          </a:xfrm>
          <a:prstGeom prst="rect">
            <a:avLst/>
          </a:prstGeom>
        </p:spPr>
        <p:txBody>
          <a:bodyPr wrap="square">
            <a:spAutoFit/>
          </a:bodyPr>
          <a:lstStyle/>
          <a:p>
            <a:r>
              <a:rPr lang="fr-FR" sz="1600" b="1" dirty="0">
                <a:latin typeface="Calibri" panose="020F0502020204030204" pitchFamily="34" charset="0"/>
                <a:ea typeface="Arial Unicode MS" panose="020B0604020202020204" pitchFamily="34" charset="-128"/>
              </a:rPr>
              <a:t>L’AP</a:t>
            </a:r>
            <a:r>
              <a:rPr lang="fr-FR" sz="1600" dirty="0">
                <a:latin typeface="Calibri" panose="020F0502020204030204" pitchFamily="34" charset="0"/>
                <a:ea typeface="Arial Unicode MS" panose="020B0604020202020204" pitchFamily="34" charset="-128"/>
              </a:rPr>
              <a:t>: </a:t>
            </a:r>
            <a:r>
              <a:rPr lang="fr-FR" sz="1600" dirty="0"/>
              <a:t>support au dispositif Avenir pro</a:t>
            </a:r>
          </a:p>
          <a:p>
            <a:r>
              <a:rPr lang="fr-FR" sz="1600" b="1" dirty="0"/>
              <a:t>CO-INTERVENTION</a:t>
            </a:r>
            <a:r>
              <a:rPr lang="fr-FR" sz="1600" dirty="0"/>
              <a:t> : En terminale 26h EP/26h EG (français et maths ne sont plus ciblés depuis aménagement en 2020) </a:t>
            </a:r>
          </a:p>
          <a:p>
            <a:r>
              <a:rPr lang="fr-FR" sz="1600" dirty="0"/>
              <a:t>L’EP effectuée par un professionnel extérieur</a:t>
            </a:r>
          </a:p>
          <a:p>
            <a:endParaRPr lang="fr-FR" sz="1600" dirty="0"/>
          </a:p>
        </p:txBody>
      </p:sp>
    </p:spTree>
    <p:extLst>
      <p:ext uri="{BB962C8B-B14F-4D97-AF65-F5344CB8AC3E}">
        <p14:creationId xmlns:p14="http://schemas.microsoft.com/office/powerpoint/2010/main" val="10647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3" grpId="0"/>
      <p:bldP spid="3" grpId="0"/>
      <p:bldP spid="16" grpId="0"/>
      <p:bldP spid="17"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667</Words>
  <Application>Microsoft Office PowerPoint</Application>
  <PresentationFormat>Grand écran</PresentationFormat>
  <Paragraphs>54</Paragraphs>
  <Slides>3</Slides>
  <Notes>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g5070</dc:creator>
  <cp:lastModifiedBy>cats prinz</cp:lastModifiedBy>
  <cp:revision>11</cp:revision>
  <dcterms:created xsi:type="dcterms:W3CDTF">2023-10-18T15:44:37Z</dcterms:created>
  <dcterms:modified xsi:type="dcterms:W3CDTF">2023-10-19T06:32:22Z</dcterms:modified>
</cp:coreProperties>
</file>