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8" r:id="rId3"/>
    <p:sldId id="256"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E7ED70-BDC0-4D48-BD89-AA41B026F370}" type="datetimeFigureOut">
              <a:rPr lang="fr-FR" smtClean="0"/>
              <a:t>06/11/2023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53D01D-A3E1-40EC-8F0A-F7A164DB2D90}" type="slidenum">
              <a:rPr lang="fr-FR" smtClean="0"/>
              <a:t>‹N°›</a:t>
            </a:fld>
            <a:endParaRPr lang="fr-FR"/>
          </a:p>
        </p:txBody>
      </p:sp>
    </p:spTree>
    <p:extLst>
      <p:ext uri="{BB962C8B-B14F-4D97-AF65-F5344CB8AC3E}">
        <p14:creationId xmlns:p14="http://schemas.microsoft.com/office/powerpoint/2010/main" val="275118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1</a:t>
            </a:fld>
            <a:endParaRPr lang="fr-FR"/>
          </a:p>
        </p:txBody>
      </p:sp>
    </p:spTree>
    <p:extLst>
      <p:ext uri="{BB962C8B-B14F-4D97-AF65-F5344CB8AC3E}">
        <p14:creationId xmlns:p14="http://schemas.microsoft.com/office/powerpoint/2010/main" val="427046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2</a:t>
            </a:fld>
            <a:endParaRPr lang="fr-FR"/>
          </a:p>
        </p:txBody>
      </p:sp>
    </p:spTree>
    <p:extLst>
      <p:ext uri="{BB962C8B-B14F-4D97-AF65-F5344CB8AC3E}">
        <p14:creationId xmlns:p14="http://schemas.microsoft.com/office/powerpoint/2010/main" val="3913414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3</a:t>
            </a:fld>
            <a:endParaRPr lang="fr-FR"/>
          </a:p>
        </p:txBody>
      </p:sp>
    </p:spTree>
    <p:extLst>
      <p:ext uri="{BB962C8B-B14F-4D97-AF65-F5344CB8AC3E}">
        <p14:creationId xmlns:p14="http://schemas.microsoft.com/office/powerpoint/2010/main" val="2239486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25B39-7AA5-4E82-9218-F7829C645704}" type="slidenum">
              <a:rPr lang="fr-FR" smtClean="0"/>
              <a:t>4</a:t>
            </a:fld>
            <a:endParaRPr lang="fr-FR"/>
          </a:p>
        </p:txBody>
      </p:sp>
    </p:spTree>
    <p:extLst>
      <p:ext uri="{BB962C8B-B14F-4D97-AF65-F5344CB8AC3E}">
        <p14:creationId xmlns:p14="http://schemas.microsoft.com/office/powerpoint/2010/main" val="303758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784365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0242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88876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01373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0917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D6F17EC-19E0-4D7A-9C4B-A3184DCBAB9B}"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54202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D6F17EC-19E0-4D7A-9C4B-A3184DCBAB9B}" type="datetimeFigureOut">
              <a:rPr lang="fr-FR" smtClean="0"/>
              <a:t>06/11/2023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77316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D6F17EC-19E0-4D7A-9C4B-A3184DCBAB9B}" type="datetimeFigureOut">
              <a:rPr lang="fr-FR" smtClean="0"/>
              <a:t>06/11/2023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45140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6F17EC-19E0-4D7A-9C4B-A3184DCBAB9B}" type="datetimeFigureOut">
              <a:rPr lang="fr-FR" smtClean="0"/>
              <a:t>06/11/2023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69749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6F17EC-19E0-4D7A-9C4B-A3184DCBAB9B}"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157747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6F17EC-19E0-4D7A-9C4B-A3184DCBAB9B}" type="datetimeFigureOut">
              <a:rPr lang="fr-FR" smtClean="0"/>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B81739-2A1A-4418-A4E8-FEA5CA006973}" type="slidenum">
              <a:rPr lang="fr-FR" smtClean="0"/>
              <a:t>‹N°›</a:t>
            </a:fld>
            <a:endParaRPr lang="fr-FR"/>
          </a:p>
        </p:txBody>
      </p:sp>
    </p:spTree>
    <p:extLst>
      <p:ext uri="{BB962C8B-B14F-4D97-AF65-F5344CB8AC3E}">
        <p14:creationId xmlns:p14="http://schemas.microsoft.com/office/powerpoint/2010/main" val="2147912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F17EC-19E0-4D7A-9C4B-A3184DCBAB9B}" type="datetimeFigureOut">
              <a:rPr lang="fr-FR" smtClean="0"/>
              <a:t>06/11/2023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81739-2A1A-4418-A4E8-FEA5CA006973}" type="slidenum">
              <a:rPr lang="fr-FR" smtClean="0"/>
              <a:t>‹N°›</a:t>
            </a:fld>
            <a:endParaRPr lang="fr-FR"/>
          </a:p>
        </p:txBody>
      </p:sp>
    </p:spTree>
    <p:extLst>
      <p:ext uri="{BB962C8B-B14F-4D97-AF65-F5344CB8AC3E}">
        <p14:creationId xmlns:p14="http://schemas.microsoft.com/office/powerpoint/2010/main" val="3011980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4981433"/>
            <a:ext cx="12191996" cy="1876567"/>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9" name="Rectangle 8">
            <a:extLst>
              <a:ext uri="{FF2B5EF4-FFF2-40B4-BE49-F238E27FC236}">
                <a16:creationId xmlns:a16="http://schemas.microsoft.com/office/drawing/2014/main" id="{DF276C74-0B4E-94EF-3867-AC33F1B526B9}"/>
              </a:ext>
            </a:extLst>
          </p:cNvPr>
          <p:cNvSpPr/>
          <p:nvPr/>
        </p:nvSpPr>
        <p:spPr>
          <a:xfrm>
            <a:off x="548102" y="1280006"/>
            <a:ext cx="8670387" cy="400110"/>
          </a:xfrm>
          <a:prstGeom prst="rect">
            <a:avLst/>
          </a:prstGeom>
        </p:spPr>
        <p:txBody>
          <a:bodyPr wrap="none">
            <a:spAutoFit/>
          </a:bodyPr>
          <a:lstStyle/>
          <a:p>
            <a:r>
              <a:rPr lang="fr-FR" sz="2000" b="1" dirty="0"/>
              <a:t>SUPPRESSION DE 15% DES FORMATIONS NON-INSÉRANTES À LA RENTRÉE 2024!</a:t>
            </a:r>
            <a:endParaRPr lang="fr-FR" sz="2000" dirty="0"/>
          </a:p>
        </p:txBody>
      </p:sp>
      <p:sp>
        <p:nvSpPr>
          <p:cNvPr id="14" name="Rectangle 13"/>
          <p:cNvSpPr/>
          <p:nvPr/>
        </p:nvSpPr>
        <p:spPr>
          <a:xfrm rot="21439735">
            <a:off x="1132343" y="5705130"/>
            <a:ext cx="12181264" cy="677108"/>
          </a:xfrm>
          <a:prstGeom prst="rect">
            <a:avLst/>
          </a:prstGeom>
        </p:spPr>
        <p:txBody>
          <a:bodyPr wrap="square">
            <a:spAutoFit/>
          </a:bodyPr>
          <a:lstStyle/>
          <a:p>
            <a:r>
              <a:rPr lang="fr-FR" sz="2000" b="1" dirty="0"/>
              <a:t>LES SUPPRESSIONS DE POSTES ET LES RECONVERSIONS FORCÉES VONT EXPLOSER. </a:t>
            </a:r>
            <a:endParaRPr lang="fr-FR" sz="2000" b="1" dirty="0">
              <a:solidFill>
                <a:srgbClr val="C00000"/>
              </a:solidFill>
            </a:endParaRPr>
          </a:p>
          <a:p>
            <a:endParaRPr lang="fr-FR" b="1" dirty="0"/>
          </a:p>
        </p:txBody>
      </p:sp>
      <p:sp>
        <p:nvSpPr>
          <p:cNvPr id="3" name="ZoneTexte 2">
            <a:extLst>
              <a:ext uri="{FF2B5EF4-FFF2-40B4-BE49-F238E27FC236}">
                <a16:creationId xmlns:a16="http://schemas.microsoft.com/office/drawing/2014/main" id="{A0280D0C-F1D2-F777-13ED-7E583DC0A1E2}"/>
              </a:ext>
            </a:extLst>
          </p:cNvPr>
          <p:cNvSpPr txBox="1"/>
          <p:nvPr/>
        </p:nvSpPr>
        <p:spPr>
          <a:xfrm>
            <a:off x="698227" y="1861262"/>
            <a:ext cx="9674071" cy="2554545"/>
          </a:xfrm>
          <a:prstGeom prst="rect">
            <a:avLst/>
          </a:prstGeom>
          <a:noFill/>
        </p:spPr>
        <p:txBody>
          <a:bodyPr wrap="square">
            <a:spAutoFit/>
          </a:bodyPr>
          <a:lstStyle/>
          <a:p>
            <a:pPr marL="342900" indent="-342900">
              <a:buFont typeface="Arial" panose="020B0604020202020204" pitchFamily="34" charset="0"/>
              <a:buChar char="•"/>
            </a:pPr>
            <a:r>
              <a:rPr lang="fr-FR" sz="2000" dirty="0"/>
              <a:t>À la rentrée 2023, environ 900 </a:t>
            </a:r>
            <a:r>
              <a:rPr lang="fr-FR" sz="2000" dirty="0" err="1"/>
              <a:t>lycéen.nes</a:t>
            </a:r>
            <a:r>
              <a:rPr lang="fr-FR" sz="2000" dirty="0"/>
              <a:t> </a:t>
            </a:r>
            <a:r>
              <a:rPr lang="fr-FR" sz="2000" dirty="0" err="1"/>
              <a:t>professionnel·les</a:t>
            </a:r>
            <a:r>
              <a:rPr lang="fr-FR" sz="2000" dirty="0"/>
              <a:t> se retrouvaient sans affectation. </a:t>
            </a:r>
            <a:r>
              <a:rPr lang="fr-FR" sz="2000" dirty="0" err="1"/>
              <a:t>Ils·elles</a:t>
            </a:r>
            <a:r>
              <a:rPr lang="fr-FR" sz="2000" dirty="0"/>
              <a:t> ont été </a:t>
            </a:r>
            <a:r>
              <a:rPr lang="fr-FR" sz="2000" dirty="0" err="1"/>
              <a:t>rajouté·es</a:t>
            </a:r>
            <a:r>
              <a:rPr lang="fr-FR" sz="2000" dirty="0"/>
              <a:t> au dernier moment dans des classes déjà surchargées et prioritairement dans les filières prétendument non </a:t>
            </a:r>
            <a:r>
              <a:rPr lang="fr-FR" sz="2000" dirty="0" err="1"/>
              <a:t>insérantes</a:t>
            </a:r>
            <a:r>
              <a:rPr lang="fr-FR" sz="2000" dirty="0"/>
              <a:t> ! </a:t>
            </a:r>
          </a:p>
          <a:p>
            <a:endParaRPr lang="fr-FR" sz="2000" dirty="0"/>
          </a:p>
          <a:p>
            <a:pPr marL="342900" indent="-342900">
              <a:buFont typeface="Arial" panose="020B0604020202020204" pitchFamily="34" charset="0"/>
              <a:buChar char="•"/>
            </a:pPr>
            <a:r>
              <a:rPr lang="fr-FR" sz="2000" dirty="0"/>
              <a:t>Pourtant, pour la rentrée 2024, les régions se voient intimer l’ordre, par l’intermédiaire des préfets, de répondre à la commande présidentielle de fermeture de 15% des formations non-</a:t>
            </a:r>
            <a:r>
              <a:rPr lang="fr-FR" sz="2000" dirty="0" err="1"/>
              <a:t>insérantes</a:t>
            </a:r>
            <a:r>
              <a:rPr lang="fr-FR" sz="2000" dirty="0"/>
              <a:t> . Les spécialités tertiaires déjà dans le viseur avec la TVP sont de nouveau dans le collimateur. </a:t>
            </a:r>
            <a:endParaRPr lang="fr-FR" sz="2000" b="1" dirty="0">
              <a:solidFill>
                <a:srgbClr val="C00000"/>
              </a:solidFill>
            </a:endParaRPr>
          </a:p>
        </p:txBody>
      </p:sp>
      <p:sp>
        <p:nvSpPr>
          <p:cNvPr id="7" name="Rectangle 6">
            <a:extLst>
              <a:ext uri="{FF2B5EF4-FFF2-40B4-BE49-F238E27FC236}">
                <a16:creationId xmlns:a16="http://schemas.microsoft.com/office/drawing/2014/main" id="{1A2592BB-5BDB-02A3-8FC9-98B6B2FA373B}"/>
              </a:ext>
            </a:extLst>
          </p:cNvPr>
          <p:cNvSpPr/>
          <p:nvPr/>
        </p:nvSpPr>
        <p:spPr>
          <a:xfrm>
            <a:off x="2991052" y="292915"/>
            <a:ext cx="6410409" cy="400110"/>
          </a:xfrm>
          <a:prstGeom prst="rect">
            <a:avLst/>
          </a:prstGeom>
        </p:spPr>
        <p:txBody>
          <a:bodyPr wrap="none">
            <a:spAutoFit/>
          </a:bodyPr>
          <a:lstStyle/>
          <a:p>
            <a:r>
              <a:rPr lang="fr-FR" sz="2000" b="1" dirty="0">
                <a:solidFill>
                  <a:srgbClr val="C00000"/>
                </a:solidFill>
              </a:rPr>
              <a:t>CARTE DES FORMATIONS : L’ADÉQUATIONNISME FORCENÉ </a:t>
            </a:r>
          </a:p>
        </p:txBody>
      </p:sp>
      <p:sp>
        <p:nvSpPr>
          <p:cNvPr id="2" name="Rectangle 1"/>
          <p:cNvSpPr/>
          <p:nvPr/>
        </p:nvSpPr>
        <p:spPr>
          <a:xfrm>
            <a:off x="3048000" y="3136613"/>
            <a:ext cx="6096000" cy="584775"/>
          </a:xfrm>
          <a:prstGeom prst="rect">
            <a:avLst/>
          </a:prstGeom>
        </p:spPr>
        <p:txBody>
          <a:bodyPr>
            <a:spAutoFit/>
          </a:bodyPr>
          <a:lstStyle/>
          <a:p>
            <a:endParaRPr lang="fr-FR" sz="800" dirty="0">
              <a:latin typeface="Times New Roman" panose="02020603050405020304" pitchFamily="18" charset="0"/>
            </a:endParaRPr>
          </a:p>
          <a:p>
            <a:endParaRPr lang="fr-FR" sz="2400" dirty="0">
              <a:latin typeface="Times New Roman" panose="02020603050405020304" pitchFamily="18" charset="0"/>
            </a:endParaRPr>
          </a:p>
        </p:txBody>
      </p:sp>
      <p:sp>
        <p:nvSpPr>
          <p:cNvPr id="4" name="Oval 2"/>
          <p:cNvSpPr>
            <a:spLocks noChangeArrowheads="1"/>
          </p:cNvSpPr>
          <p:nvPr/>
        </p:nvSpPr>
        <p:spPr bwMode="auto">
          <a:xfrm>
            <a:off x="9922548" y="5100118"/>
            <a:ext cx="2142109" cy="1565590"/>
          </a:xfrm>
          <a:prstGeom prst="ellipse">
            <a:avLst/>
          </a:prstGeom>
          <a:solidFill>
            <a:srgbClr val="FFE699"/>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200"/>
              </a:spcAft>
              <a:buClrTx/>
              <a:buSzTx/>
              <a:buFontTx/>
              <a:buNone/>
              <a:tabLst/>
            </a:pPr>
            <a:r>
              <a:rPr kumimoji="0" lang="fr-FR" altLang="fr-FR" b="1" i="0" u="none" strike="noStrike" cap="none" normalizeH="0" baseline="0" dirty="0">
                <a:ln>
                  <a:noFill/>
                </a:ln>
                <a:solidFill>
                  <a:srgbClr val="000000"/>
                </a:solidFill>
                <a:effectLst/>
                <a:latin typeface="Bebas Neue Bold" panose="020B0606020202050201" pitchFamily="34" charset="0"/>
              </a:rPr>
              <a:t>En 2024 </a:t>
            </a:r>
          </a:p>
          <a:p>
            <a:pPr marL="0" marR="0" lvl="0" indent="0" algn="ctr" defTabSz="914400" rtl="0" eaLnBrk="0" fontAlgn="base" latinLnBrk="0" hangingPunct="0">
              <a:lnSpc>
                <a:spcPct val="100000"/>
              </a:lnSpc>
              <a:spcBef>
                <a:spcPct val="0"/>
              </a:spcBef>
              <a:spcAft>
                <a:spcPts val="200"/>
              </a:spcAft>
              <a:buClrTx/>
              <a:buSzTx/>
              <a:buFontTx/>
              <a:buNone/>
              <a:tabLst/>
            </a:pPr>
            <a:r>
              <a:rPr kumimoji="0" lang="fr-FR" altLang="fr-FR" b="1" i="0" u="none" strike="noStrike" cap="none" normalizeH="0" baseline="0" dirty="0">
                <a:ln>
                  <a:noFill/>
                </a:ln>
                <a:solidFill>
                  <a:srgbClr val="000000"/>
                </a:solidFill>
                <a:effectLst/>
                <a:latin typeface="Bebas Neue Bold" panose="020B0606020202050201" pitchFamily="34" charset="0"/>
              </a:rPr>
              <a:t>Plus de 200 suppressions de postes </a:t>
            </a:r>
            <a:endParaRPr kumimoji="0" lang="fr-FR" altLang="fr-FR"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584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3"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4437089"/>
            <a:ext cx="12191996" cy="2420912"/>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9" name="Rectangle 8">
            <a:extLst>
              <a:ext uri="{FF2B5EF4-FFF2-40B4-BE49-F238E27FC236}">
                <a16:creationId xmlns:a16="http://schemas.microsoft.com/office/drawing/2014/main" id="{DF276C74-0B4E-94EF-3867-AC33F1B526B9}"/>
              </a:ext>
            </a:extLst>
          </p:cNvPr>
          <p:cNvSpPr/>
          <p:nvPr/>
        </p:nvSpPr>
        <p:spPr>
          <a:xfrm>
            <a:off x="1639923" y="1459583"/>
            <a:ext cx="6734921" cy="707886"/>
          </a:xfrm>
          <a:prstGeom prst="rect">
            <a:avLst/>
          </a:prstGeom>
        </p:spPr>
        <p:txBody>
          <a:bodyPr wrap="none">
            <a:spAutoFit/>
          </a:bodyPr>
          <a:lstStyle/>
          <a:p>
            <a:r>
              <a:rPr lang="fr-FR" sz="2000" b="1" dirty="0"/>
              <a:t>Annonces de Carole Grandjean </a:t>
            </a:r>
          </a:p>
          <a:p>
            <a:r>
              <a:rPr lang="fr-FR" sz="2000" b="1" dirty="0"/>
              <a:t>Bac + 1 : « se spécialiser après le baccalauréat professionnel »</a:t>
            </a:r>
            <a:endParaRPr lang="fr-FR" sz="2000" dirty="0"/>
          </a:p>
        </p:txBody>
      </p:sp>
      <p:sp>
        <p:nvSpPr>
          <p:cNvPr id="14" name="Rectangle 13"/>
          <p:cNvSpPr/>
          <p:nvPr/>
        </p:nvSpPr>
        <p:spPr>
          <a:xfrm rot="21415116">
            <a:off x="0" y="5075251"/>
            <a:ext cx="12181264" cy="1292662"/>
          </a:xfrm>
          <a:prstGeom prst="rect">
            <a:avLst/>
          </a:prstGeom>
        </p:spPr>
        <p:txBody>
          <a:bodyPr wrap="square">
            <a:spAutoFit/>
          </a:bodyPr>
          <a:lstStyle/>
          <a:p>
            <a:pPr algn="ctr"/>
            <a:r>
              <a:rPr lang="fr-FR" sz="2000" b="1" dirty="0">
                <a:solidFill>
                  <a:schemeClr val="bg1"/>
                </a:solidFill>
              </a:rPr>
              <a:t>« UNE NOUVELLE ALLIANCE ENTRE LE LYCÉE PROFESSIONNEL ET L’ENTREPRISE »</a:t>
            </a:r>
            <a:endParaRPr lang="fr-FR" sz="2000" dirty="0">
              <a:solidFill>
                <a:schemeClr val="bg1"/>
              </a:solidFill>
            </a:endParaRPr>
          </a:p>
          <a:p>
            <a:pPr algn="ctr"/>
            <a:r>
              <a:rPr lang="fr-FR" sz="2000" b="1" dirty="0">
                <a:solidFill>
                  <a:schemeClr val="bg1"/>
                </a:solidFill>
              </a:rPr>
              <a:t>LE 18 OCTOBRE, CAROLE GRANDJEAN A PRÉSENTÉ  SES PROJETS SUR LE BAC +1</a:t>
            </a:r>
          </a:p>
          <a:p>
            <a:pPr algn="ctr"/>
            <a:r>
              <a:rPr lang="fr-FR" sz="2000" b="1" dirty="0">
                <a:solidFill>
                  <a:schemeClr val="bg1"/>
                </a:solidFill>
              </a:rPr>
              <a:t>ELLE VEUT METTRE TOUJOURS PLUS LE LYCÉE PRO AU SERVICE DES ENTREPRISES.</a:t>
            </a:r>
          </a:p>
          <a:p>
            <a:endParaRPr lang="fr-FR" b="1" dirty="0"/>
          </a:p>
        </p:txBody>
      </p:sp>
      <p:sp>
        <p:nvSpPr>
          <p:cNvPr id="3" name="ZoneTexte 2">
            <a:extLst>
              <a:ext uri="{FF2B5EF4-FFF2-40B4-BE49-F238E27FC236}">
                <a16:creationId xmlns:a16="http://schemas.microsoft.com/office/drawing/2014/main" id="{A0280D0C-F1D2-F777-13ED-7E583DC0A1E2}"/>
              </a:ext>
            </a:extLst>
          </p:cNvPr>
          <p:cNvSpPr txBox="1"/>
          <p:nvPr/>
        </p:nvSpPr>
        <p:spPr>
          <a:xfrm>
            <a:off x="1639923" y="2598003"/>
            <a:ext cx="9674071" cy="1200329"/>
          </a:xfrm>
          <a:prstGeom prst="rect">
            <a:avLst/>
          </a:prstGeom>
          <a:noFill/>
        </p:spPr>
        <p:txBody>
          <a:bodyPr wrap="square">
            <a:spAutoFit/>
          </a:bodyPr>
          <a:lstStyle/>
          <a:p>
            <a:r>
              <a:rPr lang="fr-FR" sz="2400" b="1" dirty="0">
                <a:solidFill>
                  <a:srgbClr val="C00000"/>
                </a:solidFill>
              </a:rPr>
              <a:t>TOUJOURS PLUS D’ENTREPRISES,</a:t>
            </a:r>
          </a:p>
          <a:p>
            <a:r>
              <a:rPr lang="fr-FR" sz="2400" b="1" dirty="0">
                <a:solidFill>
                  <a:srgbClr val="C00000"/>
                </a:solidFill>
              </a:rPr>
              <a:t>TOUJOURS MOINS DE POURSUITES D’ÉTUDES !</a:t>
            </a:r>
          </a:p>
          <a:p>
            <a:r>
              <a:rPr lang="fr-FR" sz="2400" b="1" dirty="0">
                <a:solidFill>
                  <a:srgbClr val="C00000"/>
                </a:solidFill>
              </a:rPr>
              <a:t>Volonté de passer de 4 500 à 20 000 places en Bac + 1 à la rentrée 2026 </a:t>
            </a:r>
          </a:p>
        </p:txBody>
      </p:sp>
      <p:sp>
        <p:nvSpPr>
          <p:cNvPr id="7" name="Rectangle 6">
            <a:extLst>
              <a:ext uri="{FF2B5EF4-FFF2-40B4-BE49-F238E27FC236}">
                <a16:creationId xmlns:a16="http://schemas.microsoft.com/office/drawing/2014/main" id="{1A2592BB-5BDB-02A3-8FC9-98B6B2FA373B}"/>
              </a:ext>
            </a:extLst>
          </p:cNvPr>
          <p:cNvSpPr/>
          <p:nvPr/>
        </p:nvSpPr>
        <p:spPr>
          <a:xfrm>
            <a:off x="1639923" y="238324"/>
            <a:ext cx="8774903" cy="400110"/>
          </a:xfrm>
          <a:prstGeom prst="rect">
            <a:avLst/>
          </a:prstGeom>
        </p:spPr>
        <p:txBody>
          <a:bodyPr wrap="none">
            <a:spAutoFit/>
          </a:bodyPr>
          <a:lstStyle/>
          <a:p>
            <a:r>
              <a:rPr lang="fr-FR" sz="2000" b="1" dirty="0">
                <a:solidFill>
                  <a:srgbClr val="C00000"/>
                </a:solidFill>
              </a:rPr>
              <a:t>L’ADÉQUATIONNISME RADICAL : OUVRIR DES FORMATIONS NON-QUALIFIANTES  </a:t>
            </a:r>
          </a:p>
        </p:txBody>
      </p:sp>
    </p:spTree>
    <p:extLst>
      <p:ext uri="{BB962C8B-B14F-4D97-AF65-F5344CB8AC3E}">
        <p14:creationId xmlns:p14="http://schemas.microsoft.com/office/powerpoint/2010/main" val="27356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5088691"/>
            <a:ext cx="12191996" cy="1769310"/>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8" name="Rectangle 7"/>
          <p:cNvSpPr/>
          <p:nvPr/>
        </p:nvSpPr>
        <p:spPr>
          <a:xfrm rot="21423514">
            <a:off x="3217955" y="5696142"/>
            <a:ext cx="10044945" cy="369332"/>
          </a:xfrm>
          <a:prstGeom prst="rect">
            <a:avLst/>
          </a:prstGeom>
        </p:spPr>
        <p:txBody>
          <a:bodyPr wrap="square">
            <a:spAutoFit/>
          </a:bodyPr>
          <a:lstStyle/>
          <a:p>
            <a:r>
              <a:rPr lang="fr-FR" b="1" dirty="0">
                <a:solidFill>
                  <a:schemeClr val="bg1"/>
                </a:solidFill>
              </a:rPr>
              <a:t>LE BAC+1 = UN NOUVEAU « CONTRAT PREMIER EMBAUCHE » ? </a:t>
            </a:r>
            <a:endParaRPr lang="fr-FR" b="1" dirty="0">
              <a:solidFill>
                <a:srgbClr val="FFFF00"/>
              </a:solidFill>
            </a:endParaRPr>
          </a:p>
        </p:txBody>
      </p:sp>
      <p:sp>
        <p:nvSpPr>
          <p:cNvPr id="5" name="Rectangle 4">
            <a:extLst>
              <a:ext uri="{FF2B5EF4-FFF2-40B4-BE49-F238E27FC236}">
                <a16:creationId xmlns:a16="http://schemas.microsoft.com/office/drawing/2014/main" id="{DF276C74-0B4E-94EF-3867-AC33F1B526B9}"/>
              </a:ext>
            </a:extLst>
          </p:cNvPr>
          <p:cNvSpPr/>
          <p:nvPr/>
        </p:nvSpPr>
        <p:spPr>
          <a:xfrm>
            <a:off x="2413327" y="153462"/>
            <a:ext cx="7365350" cy="461665"/>
          </a:xfrm>
          <a:prstGeom prst="rect">
            <a:avLst/>
          </a:prstGeom>
        </p:spPr>
        <p:txBody>
          <a:bodyPr wrap="none">
            <a:spAutoFit/>
          </a:bodyPr>
          <a:lstStyle/>
          <a:p>
            <a:r>
              <a:rPr lang="fr-FR" sz="2400" b="1" dirty="0">
                <a:solidFill>
                  <a:srgbClr val="C00000"/>
                </a:solidFill>
              </a:rPr>
              <a:t>PLUS D’ENTREPRISE, MOINS DE POURSUITES D’ÉTUDES !</a:t>
            </a:r>
          </a:p>
        </p:txBody>
      </p:sp>
      <p:sp>
        <p:nvSpPr>
          <p:cNvPr id="12" name="Rectangle 11"/>
          <p:cNvSpPr/>
          <p:nvPr/>
        </p:nvSpPr>
        <p:spPr>
          <a:xfrm>
            <a:off x="10735" y="3429000"/>
            <a:ext cx="10982868" cy="1785104"/>
          </a:xfrm>
          <a:prstGeom prst="rect">
            <a:avLst/>
          </a:prstGeom>
        </p:spPr>
        <p:txBody>
          <a:bodyPr wrap="square">
            <a:spAutoFit/>
          </a:bodyPr>
          <a:lstStyle/>
          <a:p>
            <a:r>
              <a:rPr lang="fr-FR" sz="1600" b="1" dirty="0"/>
              <a:t>	</a:t>
            </a:r>
            <a:r>
              <a:rPr lang="fr-FR" sz="1600" b="1" dirty="0">
                <a:solidFill>
                  <a:srgbClr val="C00000"/>
                </a:solidFill>
              </a:rPr>
              <a:t> </a:t>
            </a:r>
            <a:r>
              <a:rPr lang="fr-FR" sz="2000" b="1" dirty="0">
                <a:solidFill>
                  <a:srgbClr val="C00000"/>
                </a:solidFill>
              </a:rPr>
              <a:t>→ </a:t>
            </a:r>
            <a:r>
              <a:rPr lang="fr-FR" sz="2000" b="1" dirty="0"/>
              <a:t>La ministre déléguée veut développer des « colorations » de ces Bac +1</a:t>
            </a:r>
            <a:endParaRPr lang="fr-FR" sz="1600" b="1" dirty="0"/>
          </a:p>
          <a:p>
            <a:r>
              <a:rPr lang="fr-FR" sz="1600" dirty="0"/>
              <a:t>	</a:t>
            </a:r>
            <a:r>
              <a:rPr lang="fr-FR" dirty="0"/>
              <a:t>Elle vante l’exemple de la  « MC Technicien en peinture aéronautique » au « lycée Airbus » de Toulouse.</a:t>
            </a:r>
          </a:p>
          <a:p>
            <a:r>
              <a:rPr lang="fr-FR" dirty="0"/>
              <a:t>	C’est toujours la logique d’</a:t>
            </a:r>
            <a:r>
              <a:rPr lang="fr-FR" dirty="0" err="1"/>
              <a:t>adéquationnisme</a:t>
            </a:r>
            <a:r>
              <a:rPr lang="fr-FR" dirty="0"/>
              <a:t> radical des formations, avec les besoins immédiats des 	entreprises, qui guide la réforme. C’est une jeunesse assignée à résidence !    </a:t>
            </a:r>
          </a:p>
          <a:p>
            <a:pPr algn="ctr"/>
            <a:endParaRPr lang="fr-FR" sz="1600" b="1" dirty="0"/>
          </a:p>
          <a:p>
            <a:endParaRPr lang="fr-FR" sz="1600" dirty="0"/>
          </a:p>
        </p:txBody>
      </p:sp>
      <p:sp>
        <p:nvSpPr>
          <p:cNvPr id="2" name="Rectangle 1">
            <a:extLst>
              <a:ext uri="{FF2B5EF4-FFF2-40B4-BE49-F238E27FC236}">
                <a16:creationId xmlns:a16="http://schemas.microsoft.com/office/drawing/2014/main" id="{C3EBF1F7-6B93-0860-694F-29477FE775A1}"/>
              </a:ext>
            </a:extLst>
          </p:cNvPr>
          <p:cNvSpPr/>
          <p:nvPr/>
        </p:nvSpPr>
        <p:spPr>
          <a:xfrm>
            <a:off x="933131" y="642626"/>
            <a:ext cx="11043111" cy="400110"/>
          </a:xfrm>
          <a:prstGeom prst="rect">
            <a:avLst/>
          </a:prstGeom>
        </p:spPr>
        <p:txBody>
          <a:bodyPr wrap="square">
            <a:spAutoFit/>
          </a:bodyPr>
          <a:lstStyle/>
          <a:p>
            <a:r>
              <a:rPr lang="fr-FR" sz="2000" b="1" dirty="0"/>
              <a:t>LES « MENTIONS COMPLÉMENTAIRES » DEVIENNENT DES « CERTIFICATS DE SPÉCIALISATION »</a:t>
            </a:r>
            <a:endParaRPr lang="fr-FR" sz="2000" dirty="0"/>
          </a:p>
        </p:txBody>
      </p:sp>
      <p:sp>
        <p:nvSpPr>
          <p:cNvPr id="3" name="Rectangle 2">
            <a:extLst>
              <a:ext uri="{FF2B5EF4-FFF2-40B4-BE49-F238E27FC236}">
                <a16:creationId xmlns:a16="http://schemas.microsoft.com/office/drawing/2014/main" id="{3251288A-779E-AE0D-D3CE-EB3644BA3BCF}"/>
              </a:ext>
            </a:extLst>
          </p:cNvPr>
          <p:cNvSpPr/>
          <p:nvPr/>
        </p:nvSpPr>
        <p:spPr>
          <a:xfrm>
            <a:off x="10735" y="1394686"/>
            <a:ext cx="10982868" cy="2062103"/>
          </a:xfrm>
          <a:prstGeom prst="rect">
            <a:avLst/>
          </a:prstGeom>
        </p:spPr>
        <p:txBody>
          <a:bodyPr wrap="square">
            <a:spAutoFit/>
          </a:bodyPr>
          <a:lstStyle/>
          <a:p>
            <a:r>
              <a:rPr lang="fr-FR" sz="2000" b="1" dirty="0"/>
              <a:t>	</a:t>
            </a:r>
            <a:r>
              <a:rPr lang="fr-FR" sz="2000" b="1" dirty="0">
                <a:solidFill>
                  <a:srgbClr val="C00000"/>
                </a:solidFill>
              </a:rPr>
              <a:t>→ </a:t>
            </a:r>
            <a:r>
              <a:rPr lang="fr-FR" sz="2000" b="1" dirty="0"/>
              <a:t>Le Bac +1 « un sas vers l’entreprise »</a:t>
            </a:r>
          </a:p>
          <a:p>
            <a:r>
              <a:rPr lang="fr-FR" sz="1600" b="1" dirty="0"/>
              <a:t>	Selon la ministre : </a:t>
            </a:r>
            <a:r>
              <a:rPr lang="fr-FR" dirty="0"/>
              <a:t>1 an de formation pour des élèves de LP plus jeunes, une « spécialisation » et un sas vers 	l’insertion.</a:t>
            </a:r>
          </a:p>
          <a:p>
            <a:r>
              <a:rPr lang="fr-FR" dirty="0"/>
              <a:t>	Une MC c’est 400h de formation en établissement et de 12 à 18 semaines de PMFP ( de 420 à 630h) : plus 	de 50% du temps de formation en entreprise ! Le Bac +1 : une période d’essai d’un an ?  </a:t>
            </a:r>
          </a:p>
          <a:p>
            <a:pPr algn="ctr"/>
            <a:endParaRPr lang="fr-FR" sz="1600" b="1" dirty="0"/>
          </a:p>
          <a:p>
            <a:endParaRPr lang="fr-FR" sz="1600" dirty="0"/>
          </a:p>
        </p:txBody>
      </p:sp>
    </p:spTree>
    <p:extLst>
      <p:ext uri="{BB962C8B-B14F-4D97-AF65-F5344CB8AC3E}">
        <p14:creationId xmlns:p14="http://schemas.microsoft.com/office/powerpoint/2010/main" val="311298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a:extLst>
              <a:ext uri="{FF2B5EF4-FFF2-40B4-BE49-F238E27FC236}">
                <a16:creationId xmlns:a16="http://schemas.microsoft.com/office/drawing/2014/main" id="{1B7DAA18-0519-1618-B23C-8D8948972F72}"/>
              </a:ext>
            </a:extLst>
          </p:cNvPr>
          <p:cNvSpPr/>
          <p:nvPr/>
        </p:nvSpPr>
        <p:spPr>
          <a:xfrm>
            <a:off x="4" y="5088691"/>
            <a:ext cx="12191996" cy="1769310"/>
          </a:xfrm>
          <a:custGeom>
            <a:avLst/>
            <a:gdLst>
              <a:gd name="f0" fmla="val 10800000"/>
              <a:gd name="f1" fmla="val 5400000"/>
              <a:gd name="f2" fmla="val 180"/>
              <a:gd name="f3" fmla="val w"/>
              <a:gd name="f4" fmla="val h"/>
              <a:gd name="f5" fmla="val 0"/>
              <a:gd name="f6" fmla="val 5"/>
              <a:gd name="f7" fmla="val 1"/>
              <a:gd name="f8" fmla="+- 0 0 -360"/>
              <a:gd name="f9" fmla="*/ f3 1 5"/>
              <a:gd name="f10" fmla="*/ f4 1 5"/>
              <a:gd name="f11" fmla="val f5"/>
              <a:gd name="f12" fmla="val f6"/>
              <a:gd name="f13" fmla="*/ f8 f0 1"/>
              <a:gd name="f14" fmla="+- f12 0 f11"/>
              <a:gd name="f15" fmla="*/ f13 1 f2"/>
              <a:gd name="f16" fmla="*/ f14 1 5"/>
              <a:gd name="f17" fmla="*/ f14 1 10"/>
              <a:gd name="f18" fmla="*/ f14 1 2"/>
              <a:gd name="f19" fmla="+- f15 0 f1"/>
              <a:gd name="f20" fmla="+- f11 f18 0"/>
              <a:gd name="f21" fmla="*/ f17 1 f16"/>
              <a:gd name="f22" fmla="*/ f11 1 f16"/>
              <a:gd name="f23" fmla="*/ f12 1 f16"/>
              <a:gd name="f24" fmla="*/ f16 1 f16"/>
              <a:gd name="f25" fmla="*/ f20 1 f16"/>
              <a:gd name="f26" fmla="*/ f22 f9 1"/>
              <a:gd name="f27" fmla="*/ f23 f9 1"/>
              <a:gd name="f28" fmla="*/ f23 f10 1"/>
              <a:gd name="f29" fmla="*/ f24 f10 1"/>
              <a:gd name="f30" fmla="*/ f21 f10 1"/>
              <a:gd name="f31" fmla="*/ f25 f9 1"/>
            </a:gdLst>
            <a:ahLst/>
            <a:cxnLst>
              <a:cxn ang="3cd4">
                <a:pos x="hc" y="t"/>
              </a:cxn>
              <a:cxn ang="0">
                <a:pos x="r" y="vc"/>
              </a:cxn>
              <a:cxn ang="cd4">
                <a:pos x="hc" y="b"/>
              </a:cxn>
              <a:cxn ang="cd2">
                <a:pos x="l" y="vc"/>
              </a:cxn>
              <a:cxn ang="f19">
                <a:pos x="f31" y="f30"/>
              </a:cxn>
            </a:cxnLst>
            <a:rect l="f26" t="f29" r="f27" b="f28"/>
            <a:pathLst>
              <a:path w="5" h="5">
                <a:moveTo>
                  <a:pt x="f5" y="f7"/>
                </a:moveTo>
                <a:lnTo>
                  <a:pt x="f6" y="f5"/>
                </a:lnTo>
                <a:lnTo>
                  <a:pt x="f6" y="f6"/>
                </a:lnTo>
                <a:lnTo>
                  <a:pt x="f5" y="f6"/>
                </a:lnTo>
                <a:close/>
              </a:path>
            </a:pathLst>
          </a:custGeom>
          <a:solidFill>
            <a:srgbClr val="C00000"/>
          </a:solidFill>
          <a:ln cap="flat">
            <a:noFill/>
            <a:prstDash val="solid"/>
          </a:ln>
        </p:spPr>
        <p:txBody>
          <a:bodyPr vert="horz" wrap="square" lIns="36576" tIns="36576" rIns="36576" bIns="36576"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pic>
        <p:nvPicPr>
          <p:cNvPr id="11" name="Imag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93603" y="0"/>
            <a:ext cx="1187661" cy="2037114"/>
          </a:xfrm>
          <a:prstGeom prst="rect">
            <a:avLst/>
          </a:prstGeom>
        </p:spPr>
      </p:pic>
      <p:sp>
        <p:nvSpPr>
          <p:cNvPr id="8" name="Rectangle 7"/>
          <p:cNvSpPr/>
          <p:nvPr/>
        </p:nvSpPr>
        <p:spPr>
          <a:xfrm rot="21423514">
            <a:off x="3030337" y="5355902"/>
            <a:ext cx="10044945" cy="923330"/>
          </a:xfrm>
          <a:prstGeom prst="rect">
            <a:avLst/>
          </a:prstGeom>
        </p:spPr>
        <p:txBody>
          <a:bodyPr wrap="square">
            <a:spAutoFit/>
          </a:bodyPr>
          <a:lstStyle/>
          <a:p>
            <a:r>
              <a:rPr lang="fr-FR" b="1" dirty="0">
                <a:solidFill>
                  <a:schemeClr val="bg1"/>
                </a:solidFill>
              </a:rPr>
              <a:t>APRÈS LES PERTES D’HEURES, APRÈS PARCOURSUP,</a:t>
            </a:r>
          </a:p>
          <a:p>
            <a:r>
              <a:rPr lang="fr-FR" b="1" dirty="0">
                <a:solidFill>
                  <a:schemeClr val="bg1"/>
                </a:solidFill>
              </a:rPr>
              <a:t>AVEC L’AMÉNAGEMENT DE L’ANNÉE TERMINALE,</a:t>
            </a:r>
          </a:p>
          <a:p>
            <a:r>
              <a:rPr lang="fr-FR" b="1" dirty="0">
                <a:solidFill>
                  <a:schemeClr val="bg1"/>
                </a:solidFill>
              </a:rPr>
              <a:t>ON PEUT CRAINDRE UN NOUVEAU </a:t>
            </a:r>
            <a:r>
              <a:rPr lang="fr-FR" b="1">
                <a:solidFill>
                  <a:schemeClr val="bg1"/>
                </a:solidFill>
              </a:rPr>
              <a:t>FREIN POUR </a:t>
            </a:r>
            <a:r>
              <a:rPr lang="fr-FR" b="1" dirty="0">
                <a:solidFill>
                  <a:schemeClr val="bg1"/>
                </a:solidFill>
              </a:rPr>
              <a:t>LES POURSUITES D’ÉTUDES !</a:t>
            </a:r>
          </a:p>
        </p:txBody>
      </p:sp>
      <p:sp>
        <p:nvSpPr>
          <p:cNvPr id="5" name="Rectangle 4">
            <a:extLst>
              <a:ext uri="{FF2B5EF4-FFF2-40B4-BE49-F238E27FC236}">
                <a16:creationId xmlns:a16="http://schemas.microsoft.com/office/drawing/2014/main" id="{DF276C74-0B4E-94EF-3867-AC33F1B526B9}"/>
              </a:ext>
            </a:extLst>
          </p:cNvPr>
          <p:cNvSpPr/>
          <p:nvPr/>
        </p:nvSpPr>
        <p:spPr>
          <a:xfrm>
            <a:off x="3013265" y="209533"/>
            <a:ext cx="7365350" cy="461665"/>
          </a:xfrm>
          <a:prstGeom prst="rect">
            <a:avLst/>
          </a:prstGeom>
        </p:spPr>
        <p:txBody>
          <a:bodyPr wrap="none">
            <a:spAutoFit/>
          </a:bodyPr>
          <a:lstStyle/>
          <a:p>
            <a:r>
              <a:rPr lang="fr-FR" sz="2400" b="1" dirty="0">
                <a:solidFill>
                  <a:srgbClr val="C00000"/>
                </a:solidFill>
              </a:rPr>
              <a:t>PLUS D’ENTREPRISE, MOINS DE POURSUITES D’ÉTUDES !</a:t>
            </a:r>
          </a:p>
        </p:txBody>
      </p:sp>
      <p:sp>
        <p:nvSpPr>
          <p:cNvPr id="3" name="Rectangle 2">
            <a:extLst>
              <a:ext uri="{FF2B5EF4-FFF2-40B4-BE49-F238E27FC236}">
                <a16:creationId xmlns:a16="http://schemas.microsoft.com/office/drawing/2014/main" id="{3251288A-779E-AE0D-D3CE-EB3644BA3BCF}"/>
              </a:ext>
            </a:extLst>
          </p:cNvPr>
          <p:cNvSpPr/>
          <p:nvPr/>
        </p:nvSpPr>
        <p:spPr>
          <a:xfrm>
            <a:off x="0" y="1170989"/>
            <a:ext cx="10982868" cy="1015663"/>
          </a:xfrm>
          <a:prstGeom prst="rect">
            <a:avLst/>
          </a:prstGeom>
        </p:spPr>
        <p:txBody>
          <a:bodyPr wrap="square">
            <a:spAutoFit/>
          </a:bodyPr>
          <a:lstStyle/>
          <a:p>
            <a:r>
              <a:rPr lang="fr-FR" sz="2400" b="1" dirty="0">
                <a:solidFill>
                  <a:srgbClr val="C00000"/>
                </a:solidFill>
              </a:rPr>
              <a:t>	→ </a:t>
            </a:r>
            <a:r>
              <a:rPr lang="fr-FR" sz="2400" b="1" dirty="0"/>
              <a:t>Le Bac +1 contre le Bac +2 !</a:t>
            </a:r>
          </a:p>
          <a:p>
            <a:r>
              <a:rPr lang="fr-FR" sz="1600" b="1" dirty="0"/>
              <a:t>	</a:t>
            </a:r>
            <a:r>
              <a:rPr lang="fr-FR" dirty="0"/>
              <a:t>La présentation d’une étude du CEREQ semble annoncer que le développement des Bac +1 vise à réduire 	les flux vers le Bac +2</a:t>
            </a:r>
            <a:r>
              <a:rPr lang="fr-FR" b="1" dirty="0"/>
              <a:t>	</a:t>
            </a:r>
            <a:endParaRPr lang="fr-FR" sz="1600" dirty="0"/>
          </a:p>
        </p:txBody>
      </p:sp>
      <p:sp>
        <p:nvSpPr>
          <p:cNvPr id="7" name="ZoneTexte 6">
            <a:extLst>
              <a:ext uri="{FF2B5EF4-FFF2-40B4-BE49-F238E27FC236}">
                <a16:creationId xmlns:a16="http://schemas.microsoft.com/office/drawing/2014/main" id="{3EDC34AD-BD2F-9633-C242-B2ABF8503FC6}"/>
              </a:ext>
            </a:extLst>
          </p:cNvPr>
          <p:cNvSpPr txBox="1"/>
          <p:nvPr/>
        </p:nvSpPr>
        <p:spPr>
          <a:xfrm>
            <a:off x="884639" y="2245682"/>
            <a:ext cx="10093307" cy="2800767"/>
          </a:xfrm>
          <a:prstGeom prst="rect">
            <a:avLst/>
          </a:prstGeom>
          <a:noFill/>
        </p:spPr>
        <p:txBody>
          <a:bodyPr wrap="square">
            <a:spAutoFit/>
          </a:bodyPr>
          <a:lstStyle/>
          <a:p>
            <a:pPr algn="just"/>
            <a:r>
              <a:rPr lang="fr-FR" dirty="0"/>
              <a:t>«</a:t>
            </a:r>
            <a:r>
              <a:rPr lang="fr-FR" i="1" dirty="0"/>
              <a:t> Ceux qui échouent dans le supérieur (41 % de ceux s’y étant engagés) rencontrent des conditions d’insertion proches des bacheliers entrés directement sur le marché du travail, une orientation vers un « bac+1 » (validé ou non) aurait été plus bénéfique. </a:t>
            </a:r>
            <a:r>
              <a:rPr lang="fr-FR" dirty="0"/>
              <a:t>»</a:t>
            </a:r>
          </a:p>
          <a:p>
            <a:pPr algn="just"/>
            <a:r>
              <a:rPr lang="fr-FR" dirty="0"/>
              <a:t>« </a:t>
            </a:r>
            <a:r>
              <a:rPr lang="fr-FR" i="1" dirty="0"/>
              <a:t>Elle met en évidence que l’obtention d’une certification complémentaire d’un an au bac pro peut s’avérer presque aussi gratifiante qu’une poursuite d’études réussie dans l’enseignement supérieur et clairement plus gratifiante si cette poursuite d’études se solde par un échec. En revanche, le pari de l’enseignement supérieur devient gagnant pour ceux qui en sortent diplômés, en termes de qualité d’emploi (statut, qualification et rémunération). </a:t>
            </a:r>
            <a:r>
              <a:rPr lang="fr-FR" dirty="0"/>
              <a:t>»</a:t>
            </a:r>
          </a:p>
          <a:p>
            <a:pPr algn="l"/>
            <a:r>
              <a:rPr lang="fr-FR" sz="1400" dirty="0"/>
              <a:t>CEREQ </a:t>
            </a:r>
            <a:r>
              <a:rPr lang="fr-FR" sz="1400" b="0" i="0" dirty="0" err="1">
                <a:solidFill>
                  <a:srgbClr val="303032"/>
                </a:solidFill>
                <a:effectLst/>
              </a:rPr>
              <a:t>Céreq</a:t>
            </a:r>
            <a:r>
              <a:rPr lang="fr-FR" sz="1400" b="0" i="0" dirty="0">
                <a:solidFill>
                  <a:srgbClr val="303032"/>
                </a:solidFill>
                <a:effectLst/>
              </a:rPr>
              <a:t> Etudes, n° 52, Octobre 2023, 32 p. </a:t>
            </a:r>
            <a:r>
              <a:rPr lang="fr-FR" sz="1400" b="1" i="0" dirty="0">
                <a:solidFill>
                  <a:srgbClr val="303032"/>
                </a:solidFill>
                <a:effectLst/>
              </a:rPr>
              <a:t>Débuter un bac pro : pour quels diplômes et quelle insertion ?</a:t>
            </a:r>
          </a:p>
          <a:p>
            <a:endParaRPr lang="fr-FR" sz="1600" dirty="0"/>
          </a:p>
        </p:txBody>
      </p:sp>
    </p:spTree>
    <p:extLst>
      <p:ext uri="{BB962C8B-B14F-4D97-AF65-F5344CB8AC3E}">
        <p14:creationId xmlns:p14="http://schemas.microsoft.com/office/powerpoint/2010/main" val="269947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634</Words>
  <Application>Microsoft Office PowerPoint</Application>
  <PresentationFormat>Grand écran</PresentationFormat>
  <Paragraphs>39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Bebas Neue Bold</vt:lpstr>
      <vt:lpstr>Calibri</vt:lpstr>
      <vt:lpstr>Calibri Light</vt:lpstr>
      <vt:lpstr>Times New Roman</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g5070</dc:creator>
  <cp:lastModifiedBy>cats prinz</cp:lastModifiedBy>
  <cp:revision>23</cp:revision>
  <dcterms:created xsi:type="dcterms:W3CDTF">2023-10-18T15:44:37Z</dcterms:created>
  <dcterms:modified xsi:type="dcterms:W3CDTF">2023-11-06T08:35:20Z</dcterms:modified>
</cp:coreProperties>
</file>